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36683"/>
            <a:ext cx="7556421" cy="2835116"/>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Insurance Risk Prediction: Leveraging Graph Neural Networks with Flask Deployment</a:t>
            </a:r>
            <a:endParaRPr lang="en-US" sz="4450" dirty="0"/>
          </a:p>
        </p:txBody>
      </p:sp>
      <p:sp>
        <p:nvSpPr>
          <p:cNvPr id="4" name="Text 1"/>
          <p:cNvSpPr/>
          <p:nvPr/>
        </p:nvSpPr>
        <p:spPr>
          <a:xfrm>
            <a:off x="793790" y="521196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By Shoaib Shaikh</a:t>
            </a:r>
            <a:endParaRPr lang="en-US" sz="1750" dirty="0"/>
          </a:p>
        </p:txBody>
      </p:sp>
      <p:sp>
        <p:nvSpPr>
          <p:cNvPr id="5" name="Text 2"/>
          <p:cNvSpPr/>
          <p:nvPr/>
        </p:nvSpPr>
        <p:spPr>
          <a:xfrm>
            <a:off x="793790" y="5830014"/>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Department of Computer Science, </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University of XYZ</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67332"/>
          </a:xfrm>
          <a:prstGeom prst="rect">
            <a:avLst/>
          </a:prstGeom>
        </p:spPr>
      </p:pic>
      <p:sp>
        <p:nvSpPr>
          <p:cNvPr id="3" name="Text 0"/>
          <p:cNvSpPr/>
          <p:nvPr/>
        </p:nvSpPr>
        <p:spPr>
          <a:xfrm>
            <a:off x="690801" y="3010138"/>
            <a:ext cx="4934783" cy="616863"/>
          </a:xfrm>
          <a:prstGeom prst="rect">
            <a:avLst/>
          </a:prstGeom>
          <a:noFill/>
          <a:ln/>
        </p:spPr>
        <p:txBody>
          <a:bodyPr wrap="none" lIns="0" tIns="0" rIns="0" bIns="0" rtlCol="0" anchor="t"/>
          <a:lstStyle/>
          <a:p>
            <a:pPr algn="l" indent="0" marL="0">
              <a:lnSpc>
                <a:spcPts val="4850"/>
              </a:lnSpc>
              <a:buNone/>
            </a:pPr>
            <a:r>
              <a:rPr lang="en-US" sz="3850" b="1" dirty="0">
                <a:solidFill>
                  <a:srgbClr val="000000"/>
                </a:solidFill>
                <a:latin typeface="Inter Bold" pitchFamily="34" charset="0"/>
                <a:ea typeface="Inter Bold" pitchFamily="34" charset="-122"/>
                <a:cs typeface="Inter Bold" pitchFamily="34" charset="-120"/>
              </a:rPr>
              <a:t>Key References</a:t>
            </a:r>
            <a:endParaRPr lang="en-US" sz="3850" dirty="0"/>
          </a:p>
        </p:txBody>
      </p:sp>
      <p:sp>
        <p:nvSpPr>
          <p:cNvPr id="4" name="Text 1"/>
          <p:cNvSpPr/>
          <p:nvPr/>
        </p:nvSpPr>
        <p:spPr>
          <a:xfrm>
            <a:off x="690801" y="3922990"/>
            <a:ext cx="13248799" cy="315754"/>
          </a:xfrm>
          <a:prstGeom prst="rect">
            <a:avLst/>
          </a:prstGeom>
          <a:noFill/>
          <a:ln/>
        </p:spPr>
        <p:txBody>
          <a:bodyPr wrap="none" lIns="0" tIns="0" rIns="0" bIns="0" rtlCol="0" anchor="t"/>
          <a:lstStyle/>
          <a:p>
            <a:pPr algn="l" indent="0" marL="0">
              <a:lnSpc>
                <a:spcPts val="2450"/>
              </a:lnSpc>
              <a:buNone/>
            </a:pPr>
            <a:r>
              <a:rPr lang="en-US" sz="1550" dirty="0">
                <a:solidFill>
                  <a:srgbClr val="272525"/>
                </a:solidFill>
                <a:latin typeface="Inter" pitchFamily="34" charset="0"/>
                <a:ea typeface="Inter" pitchFamily="34" charset="-122"/>
                <a:cs typeface="Inter" pitchFamily="34" charset="-120"/>
              </a:rPr>
              <a:t>Our work builds upon foundational research in Graph Neural Networks and modern web development.</a:t>
            </a:r>
            <a:endParaRPr lang="en-US" sz="1550" dirty="0"/>
          </a:p>
        </p:txBody>
      </p:sp>
      <p:sp>
        <p:nvSpPr>
          <p:cNvPr id="5" name="Text 2"/>
          <p:cNvSpPr/>
          <p:nvPr/>
        </p:nvSpPr>
        <p:spPr>
          <a:xfrm>
            <a:off x="690801" y="4460796"/>
            <a:ext cx="13248799" cy="315754"/>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272525"/>
                </a:solidFill>
                <a:latin typeface="Inter" pitchFamily="34" charset="0"/>
                <a:ea typeface="Inter" pitchFamily="34" charset="-122"/>
                <a:cs typeface="Inter" pitchFamily="34" charset="-120"/>
              </a:rPr>
              <a:t>Kipf, T. N., &amp; Welling, M. (2016).</a:t>
            </a:r>
            <a:pPr algn="l" indent="0" marL="0">
              <a:lnSpc>
                <a:spcPts val="2450"/>
              </a:lnSpc>
              <a:buNone/>
            </a:pPr>
            <a:r>
              <a:rPr lang="en-US" sz="1550" dirty="0">
                <a:solidFill>
                  <a:srgbClr val="272525"/>
                </a:solidFill>
                <a:latin typeface="Inter" pitchFamily="34" charset="0"/>
                <a:ea typeface="Inter" pitchFamily="34" charset="-122"/>
                <a:cs typeface="Inter" pitchFamily="34" charset="-120"/>
              </a:rPr>
              <a:t> Semi-supervised classification with graph convolutional networks. </a:t>
            </a:r>
            <a:pPr algn="l" indent="0" marL="0">
              <a:lnSpc>
                <a:spcPts val="2450"/>
              </a:lnSpc>
              <a:buNone/>
            </a:pPr>
            <a:r>
              <a:rPr lang="en-US" sz="1550" i="1" dirty="0">
                <a:solidFill>
                  <a:srgbClr val="272525"/>
                </a:solidFill>
                <a:latin typeface="Inter" pitchFamily="34" charset="0"/>
                <a:ea typeface="Inter" pitchFamily="34" charset="-122"/>
                <a:cs typeface="Inter" pitchFamily="34" charset="-120"/>
              </a:rPr>
              <a:t>arXiv preprint arXiv:1609.02907</a:t>
            </a:r>
            <a:pPr algn="l" indent="0" marL="0">
              <a:lnSpc>
                <a:spcPts val="2450"/>
              </a:lnSpc>
              <a:buNone/>
            </a:pP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6" name="Text 3"/>
          <p:cNvSpPr/>
          <p:nvPr/>
        </p:nvSpPr>
        <p:spPr>
          <a:xfrm>
            <a:off x="690801" y="4845606"/>
            <a:ext cx="13248799" cy="315754"/>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272525"/>
                </a:solidFill>
                <a:latin typeface="Inter" pitchFamily="34" charset="0"/>
                <a:ea typeface="Inter" pitchFamily="34" charset="-122"/>
                <a:cs typeface="Inter" pitchFamily="34" charset="-120"/>
              </a:rPr>
              <a:t>PyTorch Geometric Documentation.</a:t>
            </a:r>
            <a:pPr algn="l" indent="0" marL="0">
              <a:lnSpc>
                <a:spcPts val="2450"/>
              </a:lnSpc>
              <a:buNone/>
            </a:pPr>
            <a:r>
              <a:rPr lang="en-US" sz="1550" dirty="0">
                <a:solidFill>
                  <a:srgbClr val="272525"/>
                </a:solidFill>
                <a:latin typeface="Inter" pitchFamily="34" charset="0"/>
                <a:ea typeface="Inter" pitchFamily="34" charset="-122"/>
                <a:cs typeface="Inter" pitchFamily="34" charset="-120"/>
              </a:rPr>
              <a:t> Comprehensive resources for GNN implementation.</a:t>
            </a:r>
            <a:endParaRPr lang="en-US" sz="1550" dirty="0"/>
          </a:p>
        </p:txBody>
      </p:sp>
      <p:sp>
        <p:nvSpPr>
          <p:cNvPr id="7" name="Text 4"/>
          <p:cNvSpPr/>
          <p:nvPr/>
        </p:nvSpPr>
        <p:spPr>
          <a:xfrm>
            <a:off x="690801" y="5230416"/>
            <a:ext cx="13248799" cy="315754"/>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272525"/>
                </a:solidFill>
                <a:latin typeface="Inter" pitchFamily="34" charset="0"/>
                <a:ea typeface="Inter" pitchFamily="34" charset="-122"/>
                <a:cs typeface="Inter" pitchFamily="34" charset="-120"/>
              </a:rPr>
              <a:t>Flask Documentation.</a:t>
            </a:r>
            <a:pPr algn="l" indent="0" marL="0">
              <a:lnSpc>
                <a:spcPts val="2450"/>
              </a:lnSpc>
              <a:buNone/>
            </a:pPr>
            <a:r>
              <a:rPr lang="en-US" sz="1550" dirty="0">
                <a:solidFill>
                  <a:srgbClr val="272525"/>
                </a:solidFill>
                <a:latin typeface="Inter" pitchFamily="34" charset="0"/>
                <a:ea typeface="Inter" pitchFamily="34" charset="-122"/>
                <a:cs typeface="Inter" pitchFamily="34" charset="-120"/>
              </a:rPr>
              <a:t> Official guide for Python web framework development.</a:t>
            </a:r>
            <a:endParaRPr lang="en-US" sz="1550" dirty="0"/>
          </a:p>
        </p:txBody>
      </p:sp>
      <p:sp>
        <p:nvSpPr>
          <p:cNvPr id="8" name="Text 5"/>
          <p:cNvSpPr/>
          <p:nvPr/>
        </p:nvSpPr>
        <p:spPr>
          <a:xfrm>
            <a:off x="690801" y="5615226"/>
            <a:ext cx="13248799" cy="315754"/>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Additional research papers on insurance fraud detection and risk modeling using advanced machine learning techniques.</a:t>
            </a:r>
            <a:endParaRPr lang="en-US" sz="1550" dirty="0"/>
          </a:p>
        </p:txBody>
      </p:sp>
      <p:sp>
        <p:nvSpPr>
          <p:cNvPr id="9" name="Text 6"/>
          <p:cNvSpPr/>
          <p:nvPr/>
        </p:nvSpPr>
        <p:spPr>
          <a:xfrm>
            <a:off x="690801" y="6226969"/>
            <a:ext cx="6810018" cy="851297"/>
          </a:xfrm>
          <a:prstGeom prst="rect">
            <a:avLst/>
          </a:prstGeom>
          <a:noFill/>
          <a:ln/>
        </p:spPr>
        <p:txBody>
          <a:bodyPr wrap="none" lIns="0" tIns="0" rIns="0" bIns="0" rtlCol="0" anchor="t"/>
          <a:lstStyle/>
          <a:p>
            <a:pPr algn="l" indent="0" marL="0">
              <a:lnSpc>
                <a:spcPts val="6700"/>
              </a:lnSpc>
              <a:buNone/>
            </a:pPr>
            <a:r>
              <a:rPr lang="en-US" sz="5350" b="1" dirty="0">
                <a:solidFill>
                  <a:srgbClr val="000000"/>
                </a:solidFill>
                <a:latin typeface="Inter Bold" pitchFamily="34" charset="0"/>
                <a:ea typeface="Inter Bold" pitchFamily="34" charset="-122"/>
                <a:cs typeface="Inter Bold" pitchFamily="34" charset="-120"/>
              </a:rPr>
              <a:t>Thank You!</a:t>
            </a:r>
            <a:endParaRPr lang="en-US" sz="5350" dirty="0"/>
          </a:p>
        </p:txBody>
      </p:sp>
      <p:sp>
        <p:nvSpPr>
          <p:cNvPr id="10" name="Text 7"/>
          <p:cNvSpPr/>
          <p:nvPr/>
        </p:nvSpPr>
        <p:spPr>
          <a:xfrm>
            <a:off x="690801" y="7374255"/>
            <a:ext cx="13248799" cy="315754"/>
          </a:xfrm>
          <a:prstGeom prst="rect">
            <a:avLst/>
          </a:prstGeom>
          <a:noFill/>
          <a:ln/>
        </p:spPr>
        <p:txBody>
          <a:bodyPr wrap="none" lIns="0" tIns="0" rIns="0" bIns="0" rtlCol="0" anchor="t"/>
          <a:lstStyle/>
          <a:p>
            <a:pPr algn="l" indent="0" marL="0">
              <a:lnSpc>
                <a:spcPts val="2450"/>
              </a:lnSpc>
              <a:buNone/>
            </a:pPr>
            <a:r>
              <a:rPr lang="en-US" sz="1550" dirty="0">
                <a:solidFill>
                  <a:srgbClr val="272525"/>
                </a:solidFill>
                <a:latin typeface="Inter" pitchFamily="34" charset="0"/>
                <a:ea typeface="Inter" pitchFamily="34" charset="-122"/>
                <a:cs typeface="Inter" pitchFamily="34" charset="-120"/>
              </a:rPr>
              <a:t>Questions &amp; Discussion</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8535" y="517327"/>
            <a:ext cx="10624185" cy="587931"/>
          </a:xfrm>
          <a:prstGeom prst="rect">
            <a:avLst/>
          </a:prstGeom>
          <a:noFill/>
          <a:ln/>
        </p:spPr>
        <p:txBody>
          <a:bodyPr wrap="none" lIns="0" tIns="0" rIns="0" bIns="0" rtlCol="0" anchor="t"/>
          <a:lstStyle/>
          <a:p>
            <a:pPr algn="l" indent="0" marL="0">
              <a:lnSpc>
                <a:spcPts val="4600"/>
              </a:lnSpc>
              <a:buNone/>
            </a:pPr>
            <a:r>
              <a:rPr lang="en-US" sz="3700" b="1" dirty="0">
                <a:solidFill>
                  <a:srgbClr val="000000"/>
                </a:solidFill>
                <a:latin typeface="Inter Bold" pitchFamily="34" charset="0"/>
                <a:ea typeface="Inter Bold" pitchFamily="34" charset="-122"/>
                <a:cs typeface="Inter Bold" pitchFamily="34" charset="-120"/>
              </a:rPr>
              <a:t>Navigating the Complexities of Insurance Data</a:t>
            </a:r>
            <a:endParaRPr lang="en-US" sz="3700" dirty="0"/>
          </a:p>
        </p:txBody>
      </p:sp>
      <p:sp>
        <p:nvSpPr>
          <p:cNvPr id="3" name="Text 1"/>
          <p:cNvSpPr/>
          <p:nvPr/>
        </p:nvSpPr>
        <p:spPr>
          <a:xfrm>
            <a:off x="658535" y="1556742"/>
            <a:ext cx="7115770" cy="1203960"/>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Insurance data is inherently complex, characterized by vast amounts of information including policy details, claim histories, and customer demographics. Traditional machine learning models often struggle with this complexity, particularly in identifying intricate patterns and relationships.</a:t>
            </a:r>
            <a:endParaRPr lang="en-US" sz="1450" dirty="0"/>
          </a:p>
        </p:txBody>
      </p:sp>
      <p:sp>
        <p:nvSpPr>
          <p:cNvPr id="4" name="Text 2"/>
          <p:cNvSpPr/>
          <p:nvPr/>
        </p:nvSpPr>
        <p:spPr>
          <a:xfrm>
            <a:off x="658535" y="2930009"/>
            <a:ext cx="7115770" cy="1203960"/>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These models typically treat data points as independent entities, failing to capture the rich interconnections that exist between policies, claims, and individuals. This limitation can lead to suboptimal predictions for risk assessment and fraud detection.</a:t>
            </a:r>
            <a:endParaRPr lang="en-US" sz="1450" dirty="0"/>
          </a:p>
        </p:txBody>
      </p:sp>
      <p:pic>
        <p:nvPicPr>
          <p:cNvPr id="5" name="Image 0" descr="preencoded.png">    </p:cNvPr>
          <p:cNvPicPr>
            <a:picLocks noChangeAspect="1"/>
          </p:cNvPicPr>
          <p:nvPr/>
        </p:nvPicPr>
        <p:blipFill>
          <a:blip r:embed="rId1"/>
          <a:stretch>
            <a:fillRect/>
          </a:stretch>
        </p:blipFill>
        <p:spPr>
          <a:xfrm>
            <a:off x="8240792" y="1599009"/>
            <a:ext cx="5738574" cy="5738574"/>
          </a:xfrm>
          <a:prstGeom prst="rect">
            <a:avLst/>
          </a:prstGeom>
        </p:spPr>
      </p:pic>
      <p:sp>
        <p:nvSpPr>
          <p:cNvPr id="6" name="Text 3"/>
          <p:cNvSpPr/>
          <p:nvPr/>
        </p:nvSpPr>
        <p:spPr>
          <a:xfrm>
            <a:off x="658535" y="7760732"/>
            <a:ext cx="13313331" cy="300990"/>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To overcome these challenges, a new paradigm is required, one capable of understanding and leveraging the relational structure within the data.</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35938"/>
            <a:ext cx="820709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Why Graph Neural Networks?</a:t>
            </a:r>
            <a:endParaRPr lang="en-US" sz="4450" dirty="0"/>
          </a:p>
        </p:txBody>
      </p:sp>
      <p:sp>
        <p:nvSpPr>
          <p:cNvPr id="3" name="Shape 1"/>
          <p:cNvSpPr/>
          <p:nvPr/>
        </p:nvSpPr>
        <p:spPr>
          <a:xfrm>
            <a:off x="793790" y="1998345"/>
            <a:ext cx="6407944" cy="2093714"/>
          </a:xfrm>
          <a:prstGeom prst="roundRect">
            <a:avLst>
              <a:gd name="adj" fmla="val 4550"/>
            </a:avLst>
          </a:prstGeom>
          <a:solidFill>
            <a:srgbClr val="FFFFFF"/>
          </a:solidFill>
          <a:ln w="30480">
            <a:solidFill>
              <a:srgbClr val="C0C1D7"/>
            </a:solidFill>
            <a:prstDash val="solid"/>
          </a:ln>
        </p:spPr>
      </p:sp>
      <p:sp>
        <p:nvSpPr>
          <p:cNvPr id="4" name="Shape 2"/>
          <p:cNvSpPr/>
          <p:nvPr/>
        </p:nvSpPr>
        <p:spPr>
          <a:xfrm>
            <a:off x="793790" y="1998345"/>
            <a:ext cx="121920" cy="2093714"/>
          </a:xfrm>
          <a:prstGeom prst="roundRect">
            <a:avLst>
              <a:gd name="adj" fmla="val 78139"/>
            </a:avLst>
          </a:prstGeom>
          <a:solidFill>
            <a:srgbClr val="4950BC"/>
          </a:solidFill>
          <a:ln/>
        </p:spPr>
      </p:sp>
      <p:sp>
        <p:nvSpPr>
          <p:cNvPr id="5" name="Text 3"/>
          <p:cNvSpPr/>
          <p:nvPr/>
        </p:nvSpPr>
        <p:spPr>
          <a:xfrm>
            <a:off x="1173004" y="2255639"/>
            <a:ext cx="332172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Capturing Relationships</a:t>
            </a:r>
            <a:endParaRPr lang="en-US" sz="2200" dirty="0"/>
          </a:p>
        </p:txBody>
      </p:sp>
      <p:sp>
        <p:nvSpPr>
          <p:cNvPr id="6" name="Text 4"/>
          <p:cNvSpPr/>
          <p:nvPr/>
        </p:nvSpPr>
        <p:spPr>
          <a:xfrm>
            <a:off x="1173004" y="2746058"/>
            <a:ext cx="5771436"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Unlike traditional methods, GNNs excel at modeling relationships and dependencies within connected data, such as social networks or transaction graphs.</a:t>
            </a:r>
            <a:endParaRPr lang="en-US" sz="1750" dirty="0"/>
          </a:p>
        </p:txBody>
      </p:sp>
      <p:sp>
        <p:nvSpPr>
          <p:cNvPr id="7" name="Shape 5"/>
          <p:cNvSpPr/>
          <p:nvPr/>
        </p:nvSpPr>
        <p:spPr>
          <a:xfrm>
            <a:off x="7428548" y="1998345"/>
            <a:ext cx="6408063" cy="2093714"/>
          </a:xfrm>
          <a:prstGeom prst="roundRect">
            <a:avLst>
              <a:gd name="adj" fmla="val 4550"/>
            </a:avLst>
          </a:prstGeom>
          <a:solidFill>
            <a:srgbClr val="FFFFFF"/>
          </a:solidFill>
          <a:ln w="30480">
            <a:solidFill>
              <a:srgbClr val="C0C1D7"/>
            </a:solidFill>
            <a:prstDash val="solid"/>
          </a:ln>
        </p:spPr>
      </p:sp>
      <p:sp>
        <p:nvSpPr>
          <p:cNvPr id="8" name="Shape 6"/>
          <p:cNvSpPr/>
          <p:nvPr/>
        </p:nvSpPr>
        <p:spPr>
          <a:xfrm>
            <a:off x="7428548" y="1998345"/>
            <a:ext cx="121920" cy="2093714"/>
          </a:xfrm>
          <a:prstGeom prst="roundRect">
            <a:avLst>
              <a:gd name="adj" fmla="val 78139"/>
            </a:avLst>
          </a:prstGeom>
          <a:solidFill>
            <a:srgbClr val="4950BC"/>
          </a:solidFill>
          <a:ln/>
        </p:spPr>
      </p:sp>
      <p:sp>
        <p:nvSpPr>
          <p:cNvPr id="9" name="Text 7"/>
          <p:cNvSpPr/>
          <p:nvPr/>
        </p:nvSpPr>
        <p:spPr>
          <a:xfrm>
            <a:off x="7807762" y="2255639"/>
            <a:ext cx="3788450"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Enhanced Feature Learning</a:t>
            </a:r>
            <a:endParaRPr lang="en-US" sz="2200" dirty="0"/>
          </a:p>
        </p:txBody>
      </p:sp>
      <p:sp>
        <p:nvSpPr>
          <p:cNvPr id="10" name="Text 8"/>
          <p:cNvSpPr/>
          <p:nvPr/>
        </p:nvSpPr>
        <p:spPr>
          <a:xfrm>
            <a:off x="7807762" y="2746058"/>
            <a:ext cx="577155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GNNs learn rich, meaningful representations by aggregating information from neighboring nodes, leading to more discriminative features.</a:t>
            </a:r>
            <a:endParaRPr lang="en-US" sz="1750" dirty="0"/>
          </a:p>
        </p:txBody>
      </p:sp>
      <p:sp>
        <p:nvSpPr>
          <p:cNvPr id="11" name="Shape 9"/>
          <p:cNvSpPr/>
          <p:nvPr/>
        </p:nvSpPr>
        <p:spPr>
          <a:xfrm>
            <a:off x="793790" y="4318873"/>
            <a:ext cx="6407944" cy="2456617"/>
          </a:xfrm>
          <a:prstGeom prst="roundRect">
            <a:avLst>
              <a:gd name="adj" fmla="val 3878"/>
            </a:avLst>
          </a:prstGeom>
          <a:solidFill>
            <a:srgbClr val="FFFFFF"/>
          </a:solidFill>
          <a:ln w="30480">
            <a:solidFill>
              <a:srgbClr val="C0C1D7"/>
            </a:solidFill>
            <a:prstDash val="solid"/>
          </a:ln>
        </p:spPr>
      </p:sp>
      <p:sp>
        <p:nvSpPr>
          <p:cNvPr id="12" name="Shape 10"/>
          <p:cNvSpPr/>
          <p:nvPr/>
        </p:nvSpPr>
        <p:spPr>
          <a:xfrm>
            <a:off x="793790" y="4318873"/>
            <a:ext cx="121920" cy="2456617"/>
          </a:xfrm>
          <a:prstGeom prst="roundRect">
            <a:avLst>
              <a:gd name="adj" fmla="val 78139"/>
            </a:avLst>
          </a:prstGeom>
          <a:solidFill>
            <a:srgbClr val="4950BC"/>
          </a:solidFill>
          <a:ln/>
        </p:spPr>
      </p:sp>
      <p:sp>
        <p:nvSpPr>
          <p:cNvPr id="13" name="Text 11"/>
          <p:cNvSpPr/>
          <p:nvPr/>
        </p:nvSpPr>
        <p:spPr>
          <a:xfrm>
            <a:off x="1173004" y="4576167"/>
            <a:ext cx="417742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Improved Prediction Accuracy</a:t>
            </a:r>
            <a:endParaRPr lang="en-US" sz="2200" dirty="0"/>
          </a:p>
        </p:txBody>
      </p:sp>
      <p:sp>
        <p:nvSpPr>
          <p:cNvPr id="14" name="Text 12"/>
          <p:cNvSpPr/>
          <p:nvPr/>
        </p:nvSpPr>
        <p:spPr>
          <a:xfrm>
            <a:off x="1173004" y="5066586"/>
            <a:ext cx="5771436"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By considering the graph structure, GNNs can uncover subtle patterns indicative of risk or fraudulent behavior, boosting predictive performance.</a:t>
            </a:r>
            <a:endParaRPr lang="en-US" sz="1750" dirty="0"/>
          </a:p>
        </p:txBody>
      </p:sp>
      <p:sp>
        <p:nvSpPr>
          <p:cNvPr id="15" name="Shape 13"/>
          <p:cNvSpPr/>
          <p:nvPr/>
        </p:nvSpPr>
        <p:spPr>
          <a:xfrm>
            <a:off x="7428548" y="4318873"/>
            <a:ext cx="6408063" cy="2456617"/>
          </a:xfrm>
          <a:prstGeom prst="roundRect">
            <a:avLst>
              <a:gd name="adj" fmla="val 3878"/>
            </a:avLst>
          </a:prstGeom>
          <a:solidFill>
            <a:srgbClr val="FFFFFF"/>
          </a:solidFill>
          <a:ln w="30480">
            <a:solidFill>
              <a:srgbClr val="C0C1D7"/>
            </a:solidFill>
            <a:prstDash val="solid"/>
          </a:ln>
        </p:spPr>
      </p:sp>
      <p:sp>
        <p:nvSpPr>
          <p:cNvPr id="16" name="Shape 14"/>
          <p:cNvSpPr/>
          <p:nvPr/>
        </p:nvSpPr>
        <p:spPr>
          <a:xfrm>
            <a:off x="7428548" y="4318873"/>
            <a:ext cx="121920" cy="2456617"/>
          </a:xfrm>
          <a:prstGeom prst="roundRect">
            <a:avLst>
              <a:gd name="adj" fmla="val 78139"/>
            </a:avLst>
          </a:prstGeom>
          <a:solidFill>
            <a:srgbClr val="4950BC"/>
          </a:solidFill>
          <a:ln/>
        </p:spPr>
      </p:sp>
      <p:sp>
        <p:nvSpPr>
          <p:cNvPr id="17" name="Text 15"/>
          <p:cNvSpPr/>
          <p:nvPr/>
        </p:nvSpPr>
        <p:spPr>
          <a:xfrm>
            <a:off x="7807762" y="4576167"/>
            <a:ext cx="346126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Scalability &amp; Adaptability</a:t>
            </a:r>
            <a:endParaRPr lang="en-US" sz="2200" dirty="0"/>
          </a:p>
        </p:txBody>
      </p:sp>
      <p:sp>
        <p:nvSpPr>
          <p:cNvPr id="18" name="Text 16"/>
          <p:cNvSpPr/>
          <p:nvPr/>
        </p:nvSpPr>
        <p:spPr>
          <a:xfrm>
            <a:off x="7807762" y="5066586"/>
            <a:ext cx="577155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Modern GNN frameworks are designed to handle large-scale datasets, adapting well to the dynamic nature of insurance information.</a:t>
            </a:r>
            <a:endParaRPr lang="en-US" sz="1750" dirty="0"/>
          </a:p>
        </p:txBody>
      </p:sp>
      <p:sp>
        <p:nvSpPr>
          <p:cNvPr id="19" name="Text 17"/>
          <p:cNvSpPr/>
          <p:nvPr/>
        </p:nvSpPr>
        <p:spPr>
          <a:xfrm>
            <a:off x="793790" y="703064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Graph Neural Networks provide a powerful solution for unlocking deeper insights from interconnected insurance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6635" y="646509"/>
            <a:ext cx="4976217" cy="622102"/>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Project Objectives</a:t>
            </a:r>
            <a:endParaRPr lang="en-US" sz="3900" dirty="0"/>
          </a:p>
        </p:txBody>
      </p:sp>
      <p:sp>
        <p:nvSpPr>
          <p:cNvPr id="3" name="Shape 1"/>
          <p:cNvSpPr/>
          <p:nvPr/>
        </p:nvSpPr>
        <p:spPr>
          <a:xfrm>
            <a:off x="696635" y="1666637"/>
            <a:ext cx="796171" cy="1194316"/>
          </a:xfrm>
          <a:prstGeom prst="roundRect">
            <a:avLst>
              <a:gd name="adj" fmla="val 360018"/>
            </a:avLst>
          </a:prstGeom>
          <a:solidFill>
            <a:srgbClr val="DADBF1"/>
          </a:solidFill>
          <a:ln w="7620">
            <a:solidFill>
              <a:srgbClr val="C0C1D7"/>
            </a:solidFill>
            <a:prstDash val="solid"/>
          </a:ln>
        </p:spPr>
      </p:sp>
      <p:sp>
        <p:nvSpPr>
          <p:cNvPr id="4" name="Text 2"/>
          <p:cNvSpPr/>
          <p:nvPr/>
        </p:nvSpPr>
        <p:spPr>
          <a:xfrm>
            <a:off x="945475" y="2077164"/>
            <a:ext cx="298490" cy="373142"/>
          </a:xfrm>
          <a:prstGeom prst="rect">
            <a:avLst/>
          </a:prstGeom>
          <a:noFill/>
          <a:ln/>
        </p:spPr>
        <p:txBody>
          <a:bodyPr wrap="none" lIns="0" tIns="0" rIns="0" bIns="0" rtlCol="0" anchor="t"/>
          <a:lstStyle/>
          <a:p>
            <a:pPr algn="l" indent="0" marL="0">
              <a:lnSpc>
                <a:spcPts val="2350"/>
              </a:lnSpc>
              <a:buNone/>
            </a:pPr>
            <a:r>
              <a:rPr lang="en-US" sz="2350" b="1" dirty="0">
                <a:solidFill>
                  <a:srgbClr val="272525"/>
                </a:solidFill>
                <a:latin typeface="Inter Bold" pitchFamily="34" charset="0"/>
                <a:ea typeface="Inter Bold" pitchFamily="34" charset="-122"/>
                <a:cs typeface="Inter Bold" pitchFamily="34" charset="-120"/>
              </a:rPr>
              <a:t>1</a:t>
            </a:r>
            <a:endParaRPr lang="en-US" sz="2350" dirty="0"/>
          </a:p>
        </p:txBody>
      </p:sp>
      <p:sp>
        <p:nvSpPr>
          <p:cNvPr id="5" name="Text 3"/>
          <p:cNvSpPr/>
          <p:nvPr/>
        </p:nvSpPr>
        <p:spPr>
          <a:xfrm>
            <a:off x="1691759" y="1865590"/>
            <a:ext cx="2488049" cy="310991"/>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Design GNN Model</a:t>
            </a:r>
            <a:endParaRPr lang="en-US" sz="1950" dirty="0"/>
          </a:p>
        </p:txBody>
      </p:sp>
      <p:sp>
        <p:nvSpPr>
          <p:cNvPr id="6" name="Text 4"/>
          <p:cNvSpPr/>
          <p:nvPr/>
        </p:nvSpPr>
        <p:spPr>
          <a:xfrm>
            <a:off x="1691759" y="2296001"/>
            <a:ext cx="12242006" cy="31849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To develop a robust Graph Neural Network model specifically tailored for insurance risk and fraud prediction.</a:t>
            </a:r>
            <a:endParaRPr lang="en-US" sz="1550" dirty="0"/>
          </a:p>
        </p:txBody>
      </p:sp>
      <p:sp>
        <p:nvSpPr>
          <p:cNvPr id="7" name="Shape 5"/>
          <p:cNvSpPr/>
          <p:nvPr/>
        </p:nvSpPr>
        <p:spPr>
          <a:xfrm>
            <a:off x="696635" y="3059906"/>
            <a:ext cx="796171" cy="1194316"/>
          </a:xfrm>
          <a:prstGeom prst="roundRect">
            <a:avLst>
              <a:gd name="adj" fmla="val 360018"/>
            </a:avLst>
          </a:prstGeom>
          <a:solidFill>
            <a:srgbClr val="DADBF1"/>
          </a:solidFill>
          <a:ln w="7620">
            <a:solidFill>
              <a:srgbClr val="C0C1D7"/>
            </a:solidFill>
            <a:prstDash val="solid"/>
          </a:ln>
        </p:spPr>
      </p:sp>
      <p:sp>
        <p:nvSpPr>
          <p:cNvPr id="8" name="Text 6"/>
          <p:cNvSpPr/>
          <p:nvPr/>
        </p:nvSpPr>
        <p:spPr>
          <a:xfrm>
            <a:off x="945475" y="3470434"/>
            <a:ext cx="298490" cy="373142"/>
          </a:xfrm>
          <a:prstGeom prst="rect">
            <a:avLst/>
          </a:prstGeom>
          <a:noFill/>
          <a:ln/>
        </p:spPr>
        <p:txBody>
          <a:bodyPr wrap="none" lIns="0" tIns="0" rIns="0" bIns="0" rtlCol="0" anchor="t"/>
          <a:lstStyle/>
          <a:p>
            <a:pPr algn="l" indent="0" marL="0">
              <a:lnSpc>
                <a:spcPts val="2350"/>
              </a:lnSpc>
              <a:buNone/>
            </a:pPr>
            <a:r>
              <a:rPr lang="en-US" sz="2350" b="1" dirty="0">
                <a:solidFill>
                  <a:srgbClr val="272525"/>
                </a:solidFill>
                <a:latin typeface="Inter Bold" pitchFamily="34" charset="0"/>
                <a:ea typeface="Inter Bold" pitchFamily="34" charset="-122"/>
                <a:cs typeface="Inter Bold" pitchFamily="34" charset="-120"/>
              </a:rPr>
              <a:t>2</a:t>
            </a:r>
            <a:endParaRPr lang="en-US" sz="2350" dirty="0"/>
          </a:p>
        </p:txBody>
      </p:sp>
      <p:sp>
        <p:nvSpPr>
          <p:cNvPr id="9" name="Text 7"/>
          <p:cNvSpPr/>
          <p:nvPr/>
        </p:nvSpPr>
        <p:spPr>
          <a:xfrm>
            <a:off x="1691759" y="3258860"/>
            <a:ext cx="3180755" cy="310991"/>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Graph Data Preprocessing</a:t>
            </a:r>
            <a:endParaRPr lang="en-US" sz="1950" dirty="0"/>
          </a:p>
        </p:txBody>
      </p:sp>
      <p:sp>
        <p:nvSpPr>
          <p:cNvPr id="10" name="Text 8"/>
          <p:cNvSpPr/>
          <p:nvPr/>
        </p:nvSpPr>
        <p:spPr>
          <a:xfrm>
            <a:off x="1691759" y="3689271"/>
            <a:ext cx="12242006" cy="31849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To effectively preprocess raw insurance data, transforming it into a structured graph format suitable for GNN input.</a:t>
            </a:r>
            <a:endParaRPr lang="en-US" sz="1550" dirty="0"/>
          </a:p>
        </p:txBody>
      </p:sp>
      <p:sp>
        <p:nvSpPr>
          <p:cNvPr id="11" name="Shape 9"/>
          <p:cNvSpPr/>
          <p:nvPr/>
        </p:nvSpPr>
        <p:spPr>
          <a:xfrm>
            <a:off x="696635" y="4453176"/>
            <a:ext cx="796171" cy="1194316"/>
          </a:xfrm>
          <a:prstGeom prst="roundRect">
            <a:avLst>
              <a:gd name="adj" fmla="val 360018"/>
            </a:avLst>
          </a:prstGeom>
          <a:solidFill>
            <a:srgbClr val="DADBF1"/>
          </a:solidFill>
          <a:ln w="7620">
            <a:solidFill>
              <a:srgbClr val="C0C1D7"/>
            </a:solidFill>
            <a:prstDash val="solid"/>
          </a:ln>
        </p:spPr>
      </p:sp>
      <p:sp>
        <p:nvSpPr>
          <p:cNvPr id="12" name="Text 10"/>
          <p:cNvSpPr/>
          <p:nvPr/>
        </p:nvSpPr>
        <p:spPr>
          <a:xfrm>
            <a:off x="945475" y="4863703"/>
            <a:ext cx="298490" cy="373142"/>
          </a:xfrm>
          <a:prstGeom prst="rect">
            <a:avLst/>
          </a:prstGeom>
          <a:noFill/>
          <a:ln/>
        </p:spPr>
        <p:txBody>
          <a:bodyPr wrap="none" lIns="0" tIns="0" rIns="0" bIns="0" rtlCol="0" anchor="t"/>
          <a:lstStyle/>
          <a:p>
            <a:pPr algn="l" indent="0" marL="0">
              <a:lnSpc>
                <a:spcPts val="2350"/>
              </a:lnSpc>
              <a:buNone/>
            </a:pPr>
            <a:r>
              <a:rPr lang="en-US" sz="2350" b="1" dirty="0">
                <a:solidFill>
                  <a:srgbClr val="272525"/>
                </a:solidFill>
                <a:latin typeface="Inter Bold" pitchFamily="34" charset="0"/>
                <a:ea typeface="Inter Bold" pitchFamily="34" charset="-122"/>
                <a:cs typeface="Inter Bold" pitchFamily="34" charset="-120"/>
              </a:rPr>
              <a:t>3</a:t>
            </a:r>
            <a:endParaRPr lang="en-US" sz="2350" dirty="0"/>
          </a:p>
        </p:txBody>
      </p:sp>
      <p:sp>
        <p:nvSpPr>
          <p:cNvPr id="13" name="Text 11"/>
          <p:cNvSpPr/>
          <p:nvPr/>
        </p:nvSpPr>
        <p:spPr>
          <a:xfrm>
            <a:off x="1691759" y="4652129"/>
            <a:ext cx="3371017" cy="310991"/>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Model Training &amp; Evaluation</a:t>
            </a:r>
            <a:endParaRPr lang="en-US" sz="1950" dirty="0"/>
          </a:p>
        </p:txBody>
      </p:sp>
      <p:sp>
        <p:nvSpPr>
          <p:cNvPr id="14" name="Text 12"/>
          <p:cNvSpPr/>
          <p:nvPr/>
        </p:nvSpPr>
        <p:spPr>
          <a:xfrm>
            <a:off x="1691759" y="5082540"/>
            <a:ext cx="12242006" cy="31849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To rigorously train and evaluate the GNN model using standard metrics, demonstrating its predictive superiority over baselines.</a:t>
            </a:r>
            <a:endParaRPr lang="en-US" sz="1550" dirty="0"/>
          </a:p>
        </p:txBody>
      </p:sp>
      <p:sp>
        <p:nvSpPr>
          <p:cNvPr id="15" name="Shape 13"/>
          <p:cNvSpPr/>
          <p:nvPr/>
        </p:nvSpPr>
        <p:spPr>
          <a:xfrm>
            <a:off x="696635" y="5846445"/>
            <a:ext cx="796171" cy="1194316"/>
          </a:xfrm>
          <a:prstGeom prst="roundRect">
            <a:avLst>
              <a:gd name="adj" fmla="val 360018"/>
            </a:avLst>
          </a:prstGeom>
          <a:solidFill>
            <a:srgbClr val="DADBF1"/>
          </a:solidFill>
          <a:ln w="7620">
            <a:solidFill>
              <a:srgbClr val="C0C1D7"/>
            </a:solidFill>
            <a:prstDash val="solid"/>
          </a:ln>
        </p:spPr>
      </p:sp>
      <p:sp>
        <p:nvSpPr>
          <p:cNvPr id="16" name="Text 14"/>
          <p:cNvSpPr/>
          <p:nvPr/>
        </p:nvSpPr>
        <p:spPr>
          <a:xfrm>
            <a:off x="945475" y="6256973"/>
            <a:ext cx="298490" cy="373142"/>
          </a:xfrm>
          <a:prstGeom prst="rect">
            <a:avLst/>
          </a:prstGeom>
          <a:noFill/>
          <a:ln/>
        </p:spPr>
        <p:txBody>
          <a:bodyPr wrap="none" lIns="0" tIns="0" rIns="0" bIns="0" rtlCol="0" anchor="t"/>
          <a:lstStyle/>
          <a:p>
            <a:pPr algn="l" indent="0" marL="0">
              <a:lnSpc>
                <a:spcPts val="2350"/>
              </a:lnSpc>
              <a:buNone/>
            </a:pPr>
            <a:r>
              <a:rPr lang="en-US" sz="2350" b="1" dirty="0">
                <a:solidFill>
                  <a:srgbClr val="272525"/>
                </a:solidFill>
                <a:latin typeface="Inter Bold" pitchFamily="34" charset="0"/>
                <a:ea typeface="Inter Bold" pitchFamily="34" charset="-122"/>
                <a:cs typeface="Inter Bold" pitchFamily="34" charset="-120"/>
              </a:rPr>
              <a:t>4</a:t>
            </a:r>
            <a:endParaRPr lang="en-US" sz="2350" dirty="0"/>
          </a:p>
        </p:txBody>
      </p:sp>
      <p:sp>
        <p:nvSpPr>
          <p:cNvPr id="17" name="Text 15"/>
          <p:cNvSpPr/>
          <p:nvPr/>
        </p:nvSpPr>
        <p:spPr>
          <a:xfrm>
            <a:off x="1691759" y="6045398"/>
            <a:ext cx="4232672" cy="310991"/>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Flask Web Application Deployment</a:t>
            </a:r>
            <a:endParaRPr lang="en-US" sz="1950" dirty="0"/>
          </a:p>
        </p:txBody>
      </p:sp>
      <p:sp>
        <p:nvSpPr>
          <p:cNvPr id="18" name="Text 16"/>
          <p:cNvSpPr/>
          <p:nvPr/>
        </p:nvSpPr>
        <p:spPr>
          <a:xfrm>
            <a:off x="1691759" y="6475809"/>
            <a:ext cx="12242006" cy="31849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To deploy the trained model as an intuitive web application using Flask, ensuring ease of use and accessibility for stakeholders.</a:t>
            </a:r>
            <a:endParaRPr lang="en-US" sz="1550" dirty="0"/>
          </a:p>
        </p:txBody>
      </p:sp>
      <p:sp>
        <p:nvSpPr>
          <p:cNvPr id="19" name="Text 17"/>
          <p:cNvSpPr/>
          <p:nvPr/>
        </p:nvSpPr>
        <p:spPr>
          <a:xfrm>
            <a:off x="696635" y="7264598"/>
            <a:ext cx="13237131" cy="31849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These objectives form the foundation of our innovative approach to insurance analytics.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25134"/>
          </a:xfrm>
          <a:prstGeom prst="rect">
            <a:avLst/>
          </a:prstGeom>
        </p:spPr>
      </p:pic>
      <p:sp>
        <p:nvSpPr>
          <p:cNvPr id="3" name="Text 0"/>
          <p:cNvSpPr/>
          <p:nvPr/>
        </p:nvSpPr>
        <p:spPr>
          <a:xfrm>
            <a:off x="566976" y="2473881"/>
            <a:ext cx="8050411" cy="506254"/>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Inter Bold" pitchFamily="34" charset="0"/>
                <a:ea typeface="Inter Bold" pitchFamily="34" charset="-122"/>
                <a:cs typeface="Inter Bold" pitchFamily="34" charset="-120"/>
              </a:rPr>
              <a:t>Bridging the Gap: GNN vs. Traditional ML</a:t>
            </a:r>
            <a:endParaRPr lang="en-US" sz="3150" dirty="0"/>
          </a:p>
        </p:txBody>
      </p:sp>
      <p:sp>
        <p:nvSpPr>
          <p:cNvPr id="4" name="Shape 1"/>
          <p:cNvSpPr/>
          <p:nvPr/>
        </p:nvSpPr>
        <p:spPr>
          <a:xfrm>
            <a:off x="7303770" y="3223141"/>
            <a:ext cx="22860" cy="4116348"/>
          </a:xfrm>
          <a:prstGeom prst="roundRect">
            <a:avLst>
              <a:gd name="adj" fmla="val 297674"/>
            </a:avLst>
          </a:prstGeom>
          <a:solidFill>
            <a:srgbClr val="C0C1D7"/>
          </a:solidFill>
          <a:ln/>
        </p:spPr>
      </p:sp>
      <p:sp>
        <p:nvSpPr>
          <p:cNvPr id="5" name="Shape 2"/>
          <p:cNvSpPr/>
          <p:nvPr/>
        </p:nvSpPr>
        <p:spPr>
          <a:xfrm>
            <a:off x="544116" y="3223141"/>
            <a:ext cx="6748224" cy="1896189"/>
          </a:xfrm>
          <a:prstGeom prst="roundRect">
            <a:avLst>
              <a:gd name="adj" fmla="val 3589"/>
            </a:avLst>
          </a:prstGeom>
          <a:solidFill>
            <a:srgbClr val="DADBF1"/>
          </a:solidFill>
          <a:ln w="7620">
            <a:solidFill>
              <a:srgbClr val="C0C1D7"/>
            </a:solidFill>
            <a:prstDash val="solid"/>
          </a:ln>
        </p:spPr>
      </p:sp>
      <p:sp>
        <p:nvSpPr>
          <p:cNvPr id="6" name="Text 3"/>
          <p:cNvSpPr/>
          <p:nvPr/>
        </p:nvSpPr>
        <p:spPr>
          <a:xfrm>
            <a:off x="4253984" y="3392686"/>
            <a:ext cx="2876431" cy="253127"/>
          </a:xfrm>
          <a:prstGeom prst="rect">
            <a:avLst/>
          </a:prstGeom>
          <a:noFill/>
          <a:ln/>
        </p:spPr>
        <p:txBody>
          <a:bodyPr wrap="none" lIns="0" tIns="0" rIns="0" bIns="0" rtlCol="0" anchor="t"/>
          <a:lstStyle/>
          <a:p>
            <a:pPr algn="r"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Traditional Machine Learning</a:t>
            </a:r>
            <a:endParaRPr lang="en-US" sz="1550" dirty="0"/>
          </a:p>
        </p:txBody>
      </p:sp>
      <p:sp>
        <p:nvSpPr>
          <p:cNvPr id="7" name="Text 4"/>
          <p:cNvSpPr/>
          <p:nvPr/>
        </p:nvSpPr>
        <p:spPr>
          <a:xfrm>
            <a:off x="713661" y="3742968"/>
            <a:ext cx="641675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Commonly used: Random Forest, Logistic Regression, XGBoost.</a:t>
            </a:r>
            <a:endParaRPr lang="en-US" sz="1250" dirty="0"/>
          </a:p>
        </p:txBody>
      </p:sp>
      <p:sp>
        <p:nvSpPr>
          <p:cNvPr id="8" name="Text 5"/>
          <p:cNvSpPr/>
          <p:nvPr/>
        </p:nvSpPr>
        <p:spPr>
          <a:xfrm>
            <a:off x="713661" y="4058841"/>
            <a:ext cx="641675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Treats data points independently, ignoring their relationships.</a:t>
            </a:r>
            <a:endParaRPr lang="en-US" sz="1250" dirty="0"/>
          </a:p>
        </p:txBody>
      </p:sp>
      <p:sp>
        <p:nvSpPr>
          <p:cNvPr id="9" name="Text 6"/>
          <p:cNvSpPr/>
          <p:nvPr/>
        </p:nvSpPr>
        <p:spPr>
          <a:xfrm>
            <a:off x="713661" y="4374713"/>
            <a:ext cx="641675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Effective for tabular data, but limited in capturing complex networks.</a:t>
            </a:r>
            <a:endParaRPr lang="en-US" sz="1250" dirty="0"/>
          </a:p>
        </p:txBody>
      </p:sp>
      <p:sp>
        <p:nvSpPr>
          <p:cNvPr id="10" name="Text 7"/>
          <p:cNvSpPr/>
          <p:nvPr/>
        </p:nvSpPr>
        <p:spPr>
          <a:xfrm>
            <a:off x="713661" y="4690586"/>
            <a:ext cx="641675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Risk of overlooking crucial relational patterns in insurance data.</a:t>
            </a:r>
            <a:endParaRPr lang="en-US" sz="1250" dirty="0"/>
          </a:p>
        </p:txBody>
      </p:sp>
      <p:sp>
        <p:nvSpPr>
          <p:cNvPr id="11" name="Shape 8"/>
          <p:cNvSpPr/>
          <p:nvPr/>
        </p:nvSpPr>
        <p:spPr>
          <a:xfrm>
            <a:off x="7338060" y="5443299"/>
            <a:ext cx="6748224" cy="1896189"/>
          </a:xfrm>
          <a:prstGeom prst="rect">
            <a:avLst/>
          </a:prstGeom>
          <a:solidFill>
            <a:srgbClr val="DADBF1"/>
          </a:solidFill>
          <a:ln w="7620">
            <a:solidFill>
              <a:srgbClr val="C0C1D7"/>
            </a:solidFill>
            <a:prstDash val="solid"/>
          </a:ln>
        </p:spPr>
      </p:sp>
      <p:sp>
        <p:nvSpPr>
          <p:cNvPr id="12" name="Text 9"/>
          <p:cNvSpPr/>
          <p:nvPr/>
        </p:nvSpPr>
        <p:spPr>
          <a:xfrm>
            <a:off x="7499985" y="5612844"/>
            <a:ext cx="2314337" cy="25312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Graph Neural Networks</a:t>
            </a:r>
            <a:endParaRPr lang="en-US" sz="1550" dirty="0"/>
          </a:p>
        </p:txBody>
      </p:sp>
      <p:sp>
        <p:nvSpPr>
          <p:cNvPr id="13" name="Text 10"/>
          <p:cNvSpPr/>
          <p:nvPr/>
        </p:nvSpPr>
        <p:spPr>
          <a:xfrm>
            <a:off x="7499985" y="5963126"/>
            <a:ext cx="641675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Models data as nodes and edges, representing explicit relationships.</a:t>
            </a:r>
            <a:endParaRPr lang="en-US" sz="1250" dirty="0"/>
          </a:p>
        </p:txBody>
      </p:sp>
      <p:sp>
        <p:nvSpPr>
          <p:cNvPr id="14" name="Text 11"/>
          <p:cNvSpPr/>
          <p:nvPr/>
        </p:nvSpPr>
        <p:spPr>
          <a:xfrm>
            <a:off x="7499985" y="6278999"/>
            <a:ext cx="641675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Learns from local neighborhood structures and global graph patterns.</a:t>
            </a:r>
            <a:endParaRPr lang="en-US" sz="1250" dirty="0"/>
          </a:p>
        </p:txBody>
      </p:sp>
      <p:sp>
        <p:nvSpPr>
          <p:cNvPr id="15" name="Text 12"/>
          <p:cNvSpPr/>
          <p:nvPr/>
        </p:nvSpPr>
        <p:spPr>
          <a:xfrm>
            <a:off x="7499985" y="6594872"/>
            <a:ext cx="641675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Provides a powerful advantage in fraud detection and complex risk assessment.</a:t>
            </a:r>
            <a:endParaRPr lang="en-US" sz="1250" dirty="0"/>
          </a:p>
        </p:txBody>
      </p:sp>
      <p:sp>
        <p:nvSpPr>
          <p:cNvPr id="16" name="Text 13"/>
          <p:cNvSpPr/>
          <p:nvPr/>
        </p:nvSpPr>
        <p:spPr>
          <a:xfrm>
            <a:off x="7499985" y="6910745"/>
            <a:ext cx="641675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Uncovers hidden connections that traditional methods cannot.</a:t>
            </a:r>
            <a:endParaRPr lang="en-US" sz="1250" dirty="0"/>
          </a:p>
        </p:txBody>
      </p:sp>
      <p:sp>
        <p:nvSpPr>
          <p:cNvPr id="17" name="Text 14"/>
          <p:cNvSpPr/>
          <p:nvPr/>
        </p:nvSpPr>
        <p:spPr>
          <a:xfrm>
            <a:off x="566976" y="7521654"/>
            <a:ext cx="13496449" cy="25919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The ability to model relationships is the critical differentiator for GNNs in complex domains like insurance.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4858" y="600908"/>
            <a:ext cx="10747296" cy="682943"/>
          </a:xfrm>
          <a:prstGeom prst="rect">
            <a:avLst/>
          </a:prstGeom>
          <a:noFill/>
          <a:ln/>
        </p:spPr>
        <p:txBody>
          <a:bodyPr wrap="none" lIns="0" tIns="0" rIns="0" bIns="0" rtlCol="0" anchor="t"/>
          <a:lstStyle/>
          <a:p>
            <a:pPr algn="l" indent="0" marL="0">
              <a:lnSpc>
                <a:spcPts val="5350"/>
              </a:lnSpc>
              <a:buNone/>
            </a:pPr>
            <a:r>
              <a:rPr lang="en-US" sz="4300" b="1" dirty="0">
                <a:solidFill>
                  <a:srgbClr val="000000"/>
                </a:solidFill>
                <a:latin typeface="Inter Bold" pitchFamily="34" charset="0"/>
                <a:ea typeface="Inter Bold" pitchFamily="34" charset="-122"/>
                <a:cs typeface="Inter Bold" pitchFamily="34" charset="-120"/>
              </a:rPr>
              <a:t>Methodology: A Step-by-Step Approach</a:t>
            </a:r>
            <a:endParaRPr lang="en-US" sz="4300" dirty="0"/>
          </a:p>
        </p:txBody>
      </p:sp>
      <p:pic>
        <p:nvPicPr>
          <p:cNvPr id="3" name="Image 0" descr="preencoded.png">    </p:cNvPr>
          <p:cNvPicPr>
            <a:picLocks noChangeAspect="1"/>
          </p:cNvPicPr>
          <p:nvPr/>
        </p:nvPicPr>
        <p:blipFill>
          <a:blip r:embed="rId1"/>
          <a:stretch>
            <a:fillRect/>
          </a:stretch>
        </p:blipFill>
        <p:spPr>
          <a:xfrm>
            <a:off x="764858" y="1720810"/>
            <a:ext cx="6550343" cy="874038"/>
          </a:xfrm>
          <a:prstGeom prst="rect">
            <a:avLst/>
          </a:prstGeom>
        </p:spPr>
      </p:pic>
      <p:sp>
        <p:nvSpPr>
          <p:cNvPr id="4" name="Text 1"/>
          <p:cNvSpPr/>
          <p:nvPr/>
        </p:nvSpPr>
        <p:spPr>
          <a:xfrm>
            <a:off x="983337" y="2813328"/>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Inter Bold" pitchFamily="34" charset="0"/>
                <a:ea typeface="Inter Bold" pitchFamily="34" charset="-122"/>
                <a:cs typeface="Inter Bold" pitchFamily="34" charset="-120"/>
              </a:rPr>
              <a:t>Data Collection</a:t>
            </a:r>
            <a:endParaRPr lang="en-US" sz="2150" dirty="0"/>
          </a:p>
        </p:txBody>
      </p:sp>
      <p:sp>
        <p:nvSpPr>
          <p:cNvPr id="5" name="Text 2"/>
          <p:cNvSpPr/>
          <p:nvPr/>
        </p:nvSpPr>
        <p:spPr>
          <a:xfrm>
            <a:off x="983337" y="3285768"/>
            <a:ext cx="6113383" cy="699135"/>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Gathering comprehensive datasets including insurance policies, claim records, and customer profiles.</a:t>
            </a:r>
            <a:endParaRPr lang="en-US" sz="1700" dirty="0"/>
          </a:p>
        </p:txBody>
      </p:sp>
      <p:pic>
        <p:nvPicPr>
          <p:cNvPr id="6" name="Image 1" descr="preencoded.png">    </p:cNvPr>
          <p:cNvPicPr>
            <a:picLocks noChangeAspect="1"/>
          </p:cNvPicPr>
          <p:nvPr/>
        </p:nvPicPr>
        <p:blipFill>
          <a:blip r:embed="rId2"/>
          <a:stretch>
            <a:fillRect/>
          </a:stretch>
        </p:blipFill>
        <p:spPr>
          <a:xfrm>
            <a:off x="7315200" y="1720810"/>
            <a:ext cx="6550343" cy="874038"/>
          </a:xfrm>
          <a:prstGeom prst="rect">
            <a:avLst/>
          </a:prstGeom>
        </p:spPr>
      </p:pic>
      <p:sp>
        <p:nvSpPr>
          <p:cNvPr id="7" name="Text 3"/>
          <p:cNvSpPr/>
          <p:nvPr/>
        </p:nvSpPr>
        <p:spPr>
          <a:xfrm>
            <a:off x="7533680" y="2813328"/>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Inter Bold" pitchFamily="34" charset="0"/>
                <a:ea typeface="Inter Bold" pitchFamily="34" charset="-122"/>
                <a:cs typeface="Inter Bold" pitchFamily="34" charset="-120"/>
              </a:rPr>
              <a:t>Graph Construction</a:t>
            </a:r>
            <a:endParaRPr lang="en-US" sz="2150" dirty="0"/>
          </a:p>
        </p:txBody>
      </p:sp>
      <p:sp>
        <p:nvSpPr>
          <p:cNvPr id="8" name="Text 4"/>
          <p:cNvSpPr/>
          <p:nvPr/>
        </p:nvSpPr>
        <p:spPr>
          <a:xfrm>
            <a:off x="7533680" y="3285768"/>
            <a:ext cx="6113383" cy="1048703"/>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Transforming raw data into a graph structure with nodes (e.g., customers, policies, claims) and edges (relationships).</a:t>
            </a:r>
            <a:endParaRPr lang="en-US" sz="1700" dirty="0"/>
          </a:p>
        </p:txBody>
      </p:sp>
      <p:pic>
        <p:nvPicPr>
          <p:cNvPr id="9" name="Image 2" descr="preencoded.png">    </p:cNvPr>
          <p:cNvPicPr>
            <a:picLocks noChangeAspect="1"/>
          </p:cNvPicPr>
          <p:nvPr/>
        </p:nvPicPr>
        <p:blipFill>
          <a:blip r:embed="rId3"/>
          <a:stretch>
            <a:fillRect/>
          </a:stretch>
        </p:blipFill>
        <p:spPr>
          <a:xfrm>
            <a:off x="764858" y="4552950"/>
            <a:ext cx="6550343" cy="874038"/>
          </a:xfrm>
          <a:prstGeom prst="rect">
            <a:avLst/>
          </a:prstGeom>
        </p:spPr>
      </p:pic>
      <p:sp>
        <p:nvSpPr>
          <p:cNvPr id="10" name="Text 5"/>
          <p:cNvSpPr/>
          <p:nvPr/>
        </p:nvSpPr>
        <p:spPr>
          <a:xfrm>
            <a:off x="983337" y="5645468"/>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Inter Bold" pitchFamily="34" charset="0"/>
                <a:ea typeface="Inter Bold" pitchFamily="34" charset="-122"/>
                <a:cs typeface="Inter Bold" pitchFamily="34" charset="-120"/>
              </a:rPr>
              <a:t>GNN Model Training</a:t>
            </a:r>
            <a:endParaRPr lang="en-US" sz="2150" dirty="0"/>
          </a:p>
        </p:txBody>
      </p:sp>
      <p:sp>
        <p:nvSpPr>
          <p:cNvPr id="11" name="Text 6"/>
          <p:cNvSpPr/>
          <p:nvPr/>
        </p:nvSpPr>
        <p:spPr>
          <a:xfrm>
            <a:off x="983337" y="6117908"/>
            <a:ext cx="6113383" cy="699135"/>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Implementing and training the GNN using PyTorch Geometric to learn intricate patterns for risk prediction.</a:t>
            </a:r>
            <a:endParaRPr lang="en-US" sz="1700" dirty="0"/>
          </a:p>
        </p:txBody>
      </p:sp>
      <p:pic>
        <p:nvPicPr>
          <p:cNvPr id="12" name="Image 3" descr="preencoded.png">    </p:cNvPr>
          <p:cNvPicPr>
            <a:picLocks noChangeAspect="1"/>
          </p:cNvPicPr>
          <p:nvPr/>
        </p:nvPicPr>
        <p:blipFill>
          <a:blip r:embed="rId4"/>
          <a:stretch>
            <a:fillRect/>
          </a:stretch>
        </p:blipFill>
        <p:spPr>
          <a:xfrm>
            <a:off x="7315200" y="4552950"/>
            <a:ext cx="6550343" cy="874038"/>
          </a:xfrm>
          <a:prstGeom prst="rect">
            <a:avLst/>
          </a:prstGeom>
        </p:spPr>
      </p:pic>
      <p:sp>
        <p:nvSpPr>
          <p:cNvPr id="13" name="Text 7"/>
          <p:cNvSpPr/>
          <p:nvPr/>
        </p:nvSpPr>
        <p:spPr>
          <a:xfrm>
            <a:off x="7533680" y="5645468"/>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Inter Bold" pitchFamily="34" charset="0"/>
                <a:ea typeface="Inter Bold" pitchFamily="34" charset="-122"/>
                <a:cs typeface="Inter Bold" pitchFamily="34" charset="-120"/>
              </a:rPr>
              <a:t>Flask Deployment</a:t>
            </a:r>
            <a:endParaRPr lang="en-US" sz="2150" dirty="0"/>
          </a:p>
        </p:txBody>
      </p:sp>
      <p:sp>
        <p:nvSpPr>
          <p:cNvPr id="14" name="Text 8"/>
          <p:cNvSpPr/>
          <p:nvPr/>
        </p:nvSpPr>
        <p:spPr>
          <a:xfrm>
            <a:off x="7533680" y="6117908"/>
            <a:ext cx="6113383" cy="699135"/>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Developing a user-friendly Flask web application for seamless model interaction and prediction retrieval.</a:t>
            </a:r>
            <a:endParaRPr lang="en-US" sz="1700" dirty="0"/>
          </a:p>
        </p:txBody>
      </p:sp>
      <p:sp>
        <p:nvSpPr>
          <p:cNvPr id="15" name="Text 9"/>
          <p:cNvSpPr/>
          <p:nvPr/>
        </p:nvSpPr>
        <p:spPr>
          <a:xfrm>
            <a:off x="764858" y="7281267"/>
            <a:ext cx="13100685" cy="349568"/>
          </a:xfrm>
          <a:prstGeom prst="rect">
            <a:avLst/>
          </a:prstGeom>
          <a:noFill/>
          <a:ln/>
        </p:spPr>
        <p:txBody>
          <a:bodyPr wrap="non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This systematic methodology ensures a robust and deployable risk prediction system.</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1392" y="519589"/>
            <a:ext cx="7514630" cy="590550"/>
          </a:xfrm>
          <a:prstGeom prst="rect">
            <a:avLst/>
          </a:prstGeom>
          <a:noFill/>
          <a:ln/>
        </p:spPr>
        <p:txBody>
          <a:bodyPr wrap="none" lIns="0" tIns="0" rIns="0" bIns="0" rtlCol="0" anchor="t"/>
          <a:lstStyle/>
          <a:p>
            <a:pPr algn="l" indent="0" marL="0">
              <a:lnSpc>
                <a:spcPts val="4650"/>
              </a:lnSpc>
              <a:buNone/>
            </a:pPr>
            <a:r>
              <a:rPr lang="en-US" sz="3700" b="1" dirty="0">
                <a:solidFill>
                  <a:srgbClr val="000000"/>
                </a:solidFill>
                <a:latin typeface="Inter Bold" pitchFamily="34" charset="0"/>
                <a:ea typeface="Inter Bold" pitchFamily="34" charset="-122"/>
                <a:cs typeface="Inter Bold" pitchFamily="34" charset="-120"/>
              </a:rPr>
              <a:t>System Architecture &amp; Workflow</a:t>
            </a:r>
            <a:endParaRPr lang="en-US" sz="3700" dirty="0"/>
          </a:p>
        </p:txBody>
      </p:sp>
      <p:sp>
        <p:nvSpPr>
          <p:cNvPr id="3" name="Text 1"/>
          <p:cNvSpPr/>
          <p:nvPr/>
        </p:nvSpPr>
        <p:spPr>
          <a:xfrm>
            <a:off x="661392" y="1488043"/>
            <a:ext cx="13307616" cy="302300"/>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Our system operates through a streamlined process, from raw data ingestion to real-time risk prediction via a user-friendly interface.</a:t>
            </a:r>
            <a:endParaRPr lang="en-US" sz="1450" dirty="0"/>
          </a:p>
        </p:txBody>
      </p:sp>
      <p:pic>
        <p:nvPicPr>
          <p:cNvPr id="4" name="Image 0" descr="preencoded.png">    </p:cNvPr>
          <p:cNvPicPr>
            <a:picLocks noChangeAspect="1"/>
          </p:cNvPicPr>
          <p:nvPr/>
        </p:nvPicPr>
        <p:blipFill>
          <a:blip r:embed="rId1"/>
          <a:stretch>
            <a:fillRect/>
          </a:stretch>
        </p:blipFill>
        <p:spPr>
          <a:xfrm>
            <a:off x="716161" y="2002869"/>
            <a:ext cx="13197959" cy="5691307"/>
          </a:xfrm>
          <a:prstGeom prst="rect">
            <a:avLst/>
          </a:prstGeom>
        </p:spPr>
      </p:pic>
      <p:sp>
        <p:nvSpPr>
          <p:cNvPr id="5" name="Text 2"/>
          <p:cNvSpPr/>
          <p:nvPr/>
        </p:nvSpPr>
        <p:spPr>
          <a:xfrm>
            <a:off x="1604204" y="6614891"/>
            <a:ext cx="2994194" cy="374274"/>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GNN Training</a:t>
            </a:r>
            <a:endParaRPr lang="en-US" sz="1350" dirty="0"/>
          </a:p>
        </p:txBody>
      </p:sp>
      <p:sp>
        <p:nvSpPr>
          <p:cNvPr id="6" name="Text 3"/>
          <p:cNvSpPr/>
          <p:nvPr/>
        </p:nvSpPr>
        <p:spPr>
          <a:xfrm>
            <a:off x="1604204" y="5297446"/>
            <a:ext cx="2994194" cy="374274"/>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Graph Build</a:t>
            </a:r>
            <a:endParaRPr lang="en-US" sz="1350" dirty="0"/>
          </a:p>
        </p:txBody>
      </p:sp>
      <p:sp>
        <p:nvSpPr>
          <p:cNvPr id="7" name="Text 4"/>
          <p:cNvSpPr/>
          <p:nvPr/>
        </p:nvSpPr>
        <p:spPr>
          <a:xfrm>
            <a:off x="1604204" y="3993308"/>
            <a:ext cx="2994194" cy="374274"/>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Preprocessing</a:t>
            </a:r>
            <a:endParaRPr lang="en-US" sz="1350" dirty="0"/>
          </a:p>
        </p:txBody>
      </p:sp>
      <p:sp>
        <p:nvSpPr>
          <p:cNvPr id="8" name="Text 5"/>
          <p:cNvSpPr/>
          <p:nvPr/>
        </p:nvSpPr>
        <p:spPr>
          <a:xfrm>
            <a:off x="1604204" y="2675862"/>
            <a:ext cx="2994194" cy="374274"/>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Raw Data</a:t>
            </a:r>
            <a:endParaRPr lang="en-US" sz="1350" dirty="0"/>
          </a:p>
        </p:txBody>
      </p:sp>
      <p:sp>
        <p:nvSpPr>
          <p:cNvPr id="9" name="Text 6"/>
          <p:cNvSpPr/>
          <p:nvPr/>
        </p:nvSpPr>
        <p:spPr>
          <a:xfrm>
            <a:off x="661392" y="7906703"/>
            <a:ext cx="13307616" cy="302300"/>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This architecture ensures efficient data flow and an accessible prediction interface for end-users.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93871" y="388025"/>
            <a:ext cx="8704183" cy="440888"/>
          </a:xfrm>
          <a:prstGeom prst="rect">
            <a:avLst/>
          </a:prstGeom>
          <a:noFill/>
          <a:ln/>
        </p:spPr>
        <p:txBody>
          <a:bodyPr wrap="none" lIns="0" tIns="0" rIns="0" bIns="0" rtlCol="0" anchor="t"/>
          <a:lstStyle/>
          <a:p>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Results &amp; Evaluation: GNN's Superior Performance</a:t>
            </a:r>
            <a:endParaRPr lang="en-US" sz="2750" dirty="0"/>
          </a:p>
        </p:txBody>
      </p:sp>
      <p:pic>
        <p:nvPicPr>
          <p:cNvPr id="3" name="Image 0" descr="preencoded.png">    </p:cNvPr>
          <p:cNvPicPr>
            <a:picLocks noChangeAspect="1"/>
          </p:cNvPicPr>
          <p:nvPr/>
        </p:nvPicPr>
        <p:blipFill>
          <a:blip r:embed="rId1"/>
          <a:stretch>
            <a:fillRect/>
          </a:stretch>
        </p:blipFill>
        <p:spPr>
          <a:xfrm>
            <a:off x="493871" y="1199198"/>
            <a:ext cx="6649283" cy="3300174"/>
          </a:xfrm>
          <a:prstGeom prst="rect">
            <a:avLst/>
          </a:prstGeom>
        </p:spPr>
      </p:pic>
      <p:sp>
        <p:nvSpPr>
          <p:cNvPr id="4" name="Shape 1"/>
          <p:cNvSpPr/>
          <p:nvPr/>
        </p:nvSpPr>
        <p:spPr>
          <a:xfrm>
            <a:off x="2596396" y="4499372"/>
            <a:ext cx="141089" cy="141089"/>
          </a:xfrm>
          <a:prstGeom prst="roundRect">
            <a:avLst>
              <a:gd name="adj" fmla="val 12962"/>
            </a:avLst>
          </a:prstGeom>
          <a:solidFill>
            <a:srgbClr val="151738"/>
          </a:solidFill>
          <a:ln/>
        </p:spPr>
      </p:sp>
      <p:sp>
        <p:nvSpPr>
          <p:cNvPr id="5" name="Text 2"/>
          <p:cNvSpPr/>
          <p:nvPr/>
        </p:nvSpPr>
        <p:spPr>
          <a:xfrm>
            <a:off x="2798445" y="4499372"/>
            <a:ext cx="943808" cy="141089"/>
          </a:xfrm>
          <a:prstGeom prst="rect">
            <a:avLst/>
          </a:prstGeom>
          <a:noFill/>
          <a:ln/>
        </p:spPr>
        <p:txBody>
          <a:bodyPr wrap="none" lIns="0" tIns="0" rIns="0" bIns="0" rtlCol="0" anchor="t"/>
          <a:lstStyle/>
          <a:p>
            <a:pPr algn="l" indent="0" marL="0">
              <a:lnSpc>
                <a:spcPts val="1100"/>
              </a:lnSpc>
              <a:buNone/>
            </a:pPr>
            <a:r>
              <a:rPr lang="en-US" sz="1100" dirty="0">
                <a:solidFill>
                  <a:srgbClr val="272525"/>
                </a:solidFill>
                <a:latin typeface="Inter" pitchFamily="34" charset="0"/>
                <a:ea typeface="Inter" pitchFamily="34" charset="-122"/>
                <a:cs typeface="Inter" pitchFamily="34" charset="-120"/>
              </a:rPr>
              <a:t>Traditional ML</a:t>
            </a:r>
            <a:endParaRPr lang="en-US" sz="1100" dirty="0"/>
          </a:p>
        </p:txBody>
      </p:sp>
      <p:sp>
        <p:nvSpPr>
          <p:cNvPr id="6" name="Shape 3"/>
          <p:cNvSpPr/>
          <p:nvPr/>
        </p:nvSpPr>
        <p:spPr>
          <a:xfrm>
            <a:off x="3894653" y="4499372"/>
            <a:ext cx="141089" cy="141089"/>
          </a:xfrm>
          <a:prstGeom prst="roundRect">
            <a:avLst>
              <a:gd name="adj" fmla="val 12962"/>
            </a:avLst>
          </a:prstGeom>
          <a:solidFill>
            <a:srgbClr val="393F9B"/>
          </a:solidFill>
          <a:ln/>
        </p:spPr>
      </p:sp>
      <p:sp>
        <p:nvSpPr>
          <p:cNvPr id="7" name="Text 4"/>
          <p:cNvSpPr/>
          <p:nvPr/>
        </p:nvSpPr>
        <p:spPr>
          <a:xfrm>
            <a:off x="4096703" y="4499372"/>
            <a:ext cx="771763" cy="141089"/>
          </a:xfrm>
          <a:prstGeom prst="rect">
            <a:avLst/>
          </a:prstGeom>
          <a:noFill/>
          <a:ln/>
        </p:spPr>
        <p:txBody>
          <a:bodyPr wrap="none" lIns="0" tIns="0" rIns="0" bIns="0" rtlCol="0" anchor="t"/>
          <a:lstStyle/>
          <a:p>
            <a:pPr algn="l" indent="0" marL="0">
              <a:lnSpc>
                <a:spcPts val="1100"/>
              </a:lnSpc>
              <a:buNone/>
            </a:pPr>
            <a:r>
              <a:rPr lang="en-US" sz="1100" dirty="0">
                <a:solidFill>
                  <a:srgbClr val="272525"/>
                </a:solidFill>
                <a:latin typeface="Inter" pitchFamily="34" charset="0"/>
                <a:ea typeface="Inter" pitchFamily="34" charset="-122"/>
                <a:cs typeface="Inter" pitchFamily="34" charset="-120"/>
              </a:rPr>
              <a:t>GNN Model</a:t>
            </a:r>
            <a:endParaRPr lang="en-US" sz="1100" dirty="0"/>
          </a:p>
        </p:txBody>
      </p:sp>
      <p:sp>
        <p:nvSpPr>
          <p:cNvPr id="8" name="Text 5"/>
          <p:cNvSpPr/>
          <p:nvPr/>
        </p:nvSpPr>
        <p:spPr>
          <a:xfrm>
            <a:off x="493871" y="5081468"/>
            <a:ext cx="6649283" cy="451485"/>
          </a:xfrm>
          <a:prstGeom prst="rect">
            <a:avLst/>
          </a:prstGeom>
          <a:noFill/>
          <a:ln/>
        </p:spPr>
        <p:txBody>
          <a:bodyPr wrap="squar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The GNN model consistently outperformed traditional machine learning baselines across key evaluation metrics, demonstrating its ability to leverage relational data effectively.</a:t>
            </a:r>
            <a:endParaRPr lang="en-US" sz="1100" dirty="0"/>
          </a:p>
        </p:txBody>
      </p:sp>
      <p:pic>
        <p:nvPicPr>
          <p:cNvPr id="9" name="Image 1" descr="preencoded.png">    </p:cNvPr>
          <p:cNvPicPr>
            <a:picLocks noChangeAspect="1"/>
          </p:cNvPicPr>
          <p:nvPr/>
        </p:nvPicPr>
        <p:blipFill>
          <a:blip r:embed="rId2"/>
          <a:stretch>
            <a:fillRect/>
          </a:stretch>
        </p:blipFill>
        <p:spPr>
          <a:xfrm>
            <a:off x="7494865" y="1199198"/>
            <a:ext cx="6649283" cy="6649283"/>
          </a:xfrm>
          <a:prstGeom prst="rect">
            <a:avLst/>
          </a:prstGeom>
        </p:spPr>
      </p:pic>
      <p:sp>
        <p:nvSpPr>
          <p:cNvPr id="10" name="Text 6"/>
          <p:cNvSpPr/>
          <p:nvPr/>
        </p:nvSpPr>
        <p:spPr>
          <a:xfrm>
            <a:off x="7494865" y="8007191"/>
            <a:ext cx="2664500" cy="220385"/>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Inter Bold" pitchFamily="34" charset="0"/>
                <a:ea typeface="Inter Bold" pitchFamily="34" charset="-122"/>
                <a:cs typeface="Inter Bold" pitchFamily="34" charset="-120"/>
              </a:rPr>
              <a:t>Interactive Prediction Interface</a:t>
            </a:r>
            <a:endParaRPr lang="en-US" sz="1350" dirty="0"/>
          </a:p>
        </p:txBody>
      </p:sp>
      <p:sp>
        <p:nvSpPr>
          <p:cNvPr id="11" name="Text 7"/>
          <p:cNvSpPr/>
          <p:nvPr/>
        </p:nvSpPr>
        <p:spPr>
          <a:xfrm>
            <a:off x="7494865" y="8368665"/>
            <a:ext cx="6649283" cy="451485"/>
          </a:xfrm>
          <a:prstGeom prst="rect">
            <a:avLst/>
          </a:prstGeom>
          <a:noFill/>
          <a:ln/>
        </p:spPr>
        <p:txBody>
          <a:bodyPr wrap="squar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The Flask web application provides a user-friendly interface for real-time risk predictions, showcasing the model's output in an easily interpretable format.</a:t>
            </a:r>
            <a:endParaRPr lang="en-US" sz="1100" dirty="0"/>
          </a:p>
        </p:txBody>
      </p:sp>
      <p:sp>
        <p:nvSpPr>
          <p:cNvPr id="12" name="Text 8"/>
          <p:cNvSpPr/>
          <p:nvPr/>
        </p:nvSpPr>
        <p:spPr>
          <a:xfrm>
            <a:off x="493871" y="9105781"/>
            <a:ext cx="13642658" cy="225743"/>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These results validate the significant advantages of applying GNNs to insurance risk prediction.</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6965" y="874395"/>
            <a:ext cx="7633573" cy="634365"/>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Conclusion &amp; Future Directions</a:t>
            </a:r>
            <a:endParaRPr lang="en-US" sz="3950" dirty="0"/>
          </a:p>
        </p:txBody>
      </p:sp>
      <p:sp>
        <p:nvSpPr>
          <p:cNvPr id="4" name="Shape 1"/>
          <p:cNvSpPr/>
          <p:nvPr/>
        </p:nvSpPr>
        <p:spPr>
          <a:xfrm>
            <a:off x="6196965" y="1813203"/>
            <a:ext cx="3759875" cy="2484358"/>
          </a:xfrm>
          <a:prstGeom prst="roundRect">
            <a:avLst>
              <a:gd name="adj" fmla="val 19613"/>
            </a:avLst>
          </a:prstGeom>
          <a:solidFill>
            <a:srgbClr val="DADBF1"/>
          </a:solidFill>
          <a:ln w="7620">
            <a:solidFill>
              <a:srgbClr val="C0C1D7"/>
            </a:solidFill>
            <a:prstDash val="solid"/>
          </a:ln>
        </p:spPr>
      </p:sp>
      <p:sp>
        <p:nvSpPr>
          <p:cNvPr id="5" name="Text 2"/>
          <p:cNvSpPr/>
          <p:nvPr/>
        </p:nvSpPr>
        <p:spPr>
          <a:xfrm>
            <a:off x="6407587" y="2023824"/>
            <a:ext cx="2537817" cy="317302"/>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GNN's Impact</a:t>
            </a:r>
            <a:endParaRPr lang="en-US" sz="1950" dirty="0"/>
          </a:p>
        </p:txBody>
      </p:sp>
      <p:sp>
        <p:nvSpPr>
          <p:cNvPr id="6" name="Text 3"/>
          <p:cNvSpPr/>
          <p:nvPr/>
        </p:nvSpPr>
        <p:spPr>
          <a:xfrm>
            <a:off x="6407587" y="2462927"/>
            <a:ext cx="3338632" cy="1624013"/>
          </a:xfrm>
          <a:prstGeom prst="rect">
            <a:avLst/>
          </a:prstGeom>
          <a:noFill/>
          <a:ln/>
        </p:spPr>
        <p:txBody>
          <a:bodyPr wrap="square" lIns="0" tIns="0" rIns="0" bIns="0" rtlCol="0" anchor="t"/>
          <a:lstStyle/>
          <a:p>
            <a:pPr algn="l" indent="0" marL="0">
              <a:lnSpc>
                <a:spcPts val="2550"/>
              </a:lnSpc>
              <a:buNone/>
            </a:pPr>
            <a:r>
              <a:rPr lang="en-US" sz="1550" dirty="0">
                <a:solidFill>
                  <a:srgbClr val="272525"/>
                </a:solidFill>
                <a:latin typeface="Inter" pitchFamily="34" charset="0"/>
                <a:ea typeface="Inter" pitchFamily="34" charset="-122"/>
                <a:cs typeface="Inter" pitchFamily="34" charset="-120"/>
              </a:rPr>
              <a:t>Graph Neural Networks significantly improved prediction accuracy by effectively capturing complex relationships within insurance data.</a:t>
            </a:r>
            <a:endParaRPr lang="en-US" sz="1550" dirty="0"/>
          </a:p>
        </p:txBody>
      </p:sp>
      <p:sp>
        <p:nvSpPr>
          <p:cNvPr id="7" name="Shape 4"/>
          <p:cNvSpPr/>
          <p:nvPr/>
        </p:nvSpPr>
        <p:spPr>
          <a:xfrm>
            <a:off x="10159841" y="1813203"/>
            <a:ext cx="3759994" cy="2484358"/>
          </a:xfrm>
          <a:prstGeom prst="roundRect">
            <a:avLst>
              <a:gd name="adj" fmla="val 19613"/>
            </a:avLst>
          </a:prstGeom>
          <a:solidFill>
            <a:srgbClr val="DADBF1"/>
          </a:solidFill>
          <a:ln w="7620">
            <a:solidFill>
              <a:srgbClr val="C0C1D7"/>
            </a:solidFill>
            <a:prstDash val="solid"/>
          </a:ln>
        </p:spPr>
      </p:sp>
      <p:sp>
        <p:nvSpPr>
          <p:cNvPr id="8" name="Text 5"/>
          <p:cNvSpPr/>
          <p:nvPr/>
        </p:nvSpPr>
        <p:spPr>
          <a:xfrm>
            <a:off x="10370463" y="2023824"/>
            <a:ext cx="2746415" cy="317302"/>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Accessibility via Flask</a:t>
            </a:r>
            <a:endParaRPr lang="en-US" sz="1950" dirty="0"/>
          </a:p>
        </p:txBody>
      </p:sp>
      <p:sp>
        <p:nvSpPr>
          <p:cNvPr id="9" name="Text 6"/>
          <p:cNvSpPr/>
          <p:nvPr/>
        </p:nvSpPr>
        <p:spPr>
          <a:xfrm>
            <a:off x="10370463" y="2462927"/>
            <a:ext cx="3338751" cy="1299210"/>
          </a:xfrm>
          <a:prstGeom prst="rect">
            <a:avLst/>
          </a:prstGeom>
          <a:noFill/>
          <a:ln/>
        </p:spPr>
        <p:txBody>
          <a:bodyPr wrap="square" lIns="0" tIns="0" rIns="0" bIns="0" rtlCol="0" anchor="t"/>
          <a:lstStyle/>
          <a:p>
            <a:pPr algn="l" indent="0" marL="0">
              <a:lnSpc>
                <a:spcPts val="2550"/>
              </a:lnSpc>
              <a:buNone/>
            </a:pPr>
            <a:r>
              <a:rPr lang="en-US" sz="1550" dirty="0">
                <a:solidFill>
                  <a:srgbClr val="272525"/>
                </a:solidFill>
                <a:latin typeface="Inter" pitchFamily="34" charset="0"/>
                <a:ea typeface="Inter" pitchFamily="34" charset="-122"/>
                <a:cs typeface="Inter" pitchFamily="34" charset="-120"/>
              </a:rPr>
              <a:t>The Flask deployment made the sophisticated GNN model accessible and practical for real-world application.</a:t>
            </a:r>
            <a:endParaRPr lang="en-US" sz="1550" dirty="0"/>
          </a:p>
        </p:txBody>
      </p:sp>
      <p:sp>
        <p:nvSpPr>
          <p:cNvPr id="10" name="Shape 7"/>
          <p:cNvSpPr/>
          <p:nvPr/>
        </p:nvSpPr>
        <p:spPr>
          <a:xfrm>
            <a:off x="6196965" y="4500563"/>
            <a:ext cx="7722870" cy="1976676"/>
          </a:xfrm>
          <a:prstGeom prst="roundRect">
            <a:avLst>
              <a:gd name="adj" fmla="val 24651"/>
            </a:avLst>
          </a:prstGeom>
          <a:solidFill>
            <a:srgbClr val="DADBF1"/>
          </a:solidFill>
          <a:ln w="7620">
            <a:solidFill>
              <a:srgbClr val="C0C1D7"/>
            </a:solidFill>
            <a:prstDash val="solid"/>
          </a:ln>
        </p:spPr>
      </p:sp>
      <p:sp>
        <p:nvSpPr>
          <p:cNvPr id="11" name="Text 8"/>
          <p:cNvSpPr/>
          <p:nvPr/>
        </p:nvSpPr>
        <p:spPr>
          <a:xfrm>
            <a:off x="6407587" y="4711184"/>
            <a:ext cx="2707124" cy="317302"/>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Future Enhancements</a:t>
            </a:r>
            <a:endParaRPr lang="en-US" sz="1950" dirty="0"/>
          </a:p>
        </p:txBody>
      </p:sp>
      <p:sp>
        <p:nvSpPr>
          <p:cNvPr id="12" name="Text 9"/>
          <p:cNvSpPr/>
          <p:nvPr/>
        </p:nvSpPr>
        <p:spPr>
          <a:xfrm>
            <a:off x="6407587" y="5150287"/>
            <a:ext cx="7301627"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Integrate diverse external data sources.</a:t>
            </a:r>
            <a:endParaRPr lang="en-US" sz="1550" dirty="0"/>
          </a:p>
        </p:txBody>
      </p:sp>
      <p:sp>
        <p:nvSpPr>
          <p:cNvPr id="13" name="Text 10"/>
          <p:cNvSpPr/>
          <p:nvPr/>
        </p:nvSpPr>
        <p:spPr>
          <a:xfrm>
            <a:off x="6407587" y="5546050"/>
            <a:ext cx="7301627"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Explore larger-scale system architectures.</a:t>
            </a:r>
            <a:endParaRPr lang="en-US" sz="1550" dirty="0"/>
          </a:p>
        </p:txBody>
      </p:sp>
      <p:sp>
        <p:nvSpPr>
          <p:cNvPr id="14" name="Text 11"/>
          <p:cNvSpPr/>
          <p:nvPr/>
        </p:nvSpPr>
        <p:spPr>
          <a:xfrm>
            <a:off x="6407587" y="5941814"/>
            <a:ext cx="7301627"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Develop comprehensive prediction dashboards.</a:t>
            </a:r>
            <a:endParaRPr lang="en-US" sz="1550" dirty="0"/>
          </a:p>
        </p:txBody>
      </p:sp>
      <p:sp>
        <p:nvSpPr>
          <p:cNvPr id="15" name="Text 12"/>
          <p:cNvSpPr/>
          <p:nvPr/>
        </p:nvSpPr>
        <p:spPr>
          <a:xfrm>
            <a:off x="6196965" y="6705600"/>
            <a:ext cx="7722870" cy="649605"/>
          </a:xfrm>
          <a:prstGeom prst="rect">
            <a:avLst/>
          </a:prstGeom>
          <a:noFill/>
          <a:ln/>
        </p:spPr>
        <p:txBody>
          <a:bodyPr wrap="square" lIns="0" tIns="0" rIns="0" bIns="0" rtlCol="0" anchor="t"/>
          <a:lstStyle/>
          <a:p>
            <a:pPr algn="l" indent="0" marL="0">
              <a:lnSpc>
                <a:spcPts val="2550"/>
              </a:lnSpc>
              <a:buNone/>
            </a:pPr>
            <a:r>
              <a:rPr lang="en-US" sz="1550" dirty="0">
                <a:solidFill>
                  <a:srgbClr val="272525"/>
                </a:solidFill>
                <a:latin typeface="Inter" pitchFamily="34" charset="0"/>
                <a:ea typeface="Inter" pitchFamily="34" charset="-122"/>
                <a:cs typeface="Inter" pitchFamily="34" charset="-120"/>
              </a:rPr>
              <a:t>This project lays a strong foundation for advanced, relationship-aware analytics in the insurance industry.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2025-09-06T07:12:21Z</dcterms:created>
  <dcterms:modified xsi:type="dcterms:W3CDTF">2025-09-06T07:12:21Z</dcterms:modified>
</cp:coreProperties>
</file>